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5143500" type="screen16x9"/>
  <p:notesSz cx="20104100" cy="11309350"/>
  <p:embeddedFontLst>
    <p:embeddedFont>
      <p:font typeface="Corbel" panose="020B05030202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96">
          <p15:clr>
            <a:srgbClr val="747775"/>
          </p15:clr>
        </p15:guide>
        <p15:guide id="2" pos="5264">
          <p15:clr>
            <a:srgbClr val="747775"/>
          </p15:clr>
        </p15:guide>
        <p15:guide id="3" orient="horz" pos="1479">
          <p15:clr>
            <a:srgbClr val="747775"/>
          </p15:clr>
        </p15:guide>
        <p15:guide id="4" orient="horz" pos="684">
          <p15:clr>
            <a:srgbClr val="747775"/>
          </p15:clr>
        </p15:guide>
        <p15:guide id="5" pos="2066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qB2R32/fFx5uOWYANVeYrWJg7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858" y="102"/>
      </p:cViewPr>
      <p:guideLst>
        <p:guide pos="496"/>
        <p:guide pos="5264"/>
        <p:guide orient="horz" pos="1479"/>
        <p:guide orient="horz" pos="684"/>
        <p:guide pos="20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d418cdfabd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d418cdfabd_0_8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2d418cdfabd_0_89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418cdfab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d418cdfabd_0_96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2d418cdfabd_0_96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d418cdfabd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d418cdfabd_0_21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d418cdfabd_0_211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d418cdfabd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d418cdfabd_0_145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2d418cdfabd_0_145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d4516c2b6d_3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d4516c2b6d_3_2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2d4516c2b6d_3_29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d418cdfabd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d418cdfabd_0_15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2d418cdfabd_0_151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d418cdfabd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d418cdfabd_0_157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2d418cdfabd_0_157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d418cdfabd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d418cdfabd_0_16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2d418cdfabd_0_169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d418cdfabd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d418cdfabd_0_16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2d418cdfabd_0_163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d4516c2b6d_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d4516c2b6d_3_1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2d4516c2b6d_3_11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" name="Google Shape;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d418cdfabd_0_106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g2d418cdfab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d418cdfab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2d418cdfabd_0_4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g2d418cdfabd_0_41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d418cdfab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d418cdfabd_0_47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g2d418cdfabd_0_47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d418cdfab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d418cdfabd_0_6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d418cdfabd_0_61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d44d8e6250_2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d44d8e6250_22_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d44d8e6250_22_4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418cdfab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d418cdfabd_0_5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2d418cdfabd_0_54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d418cdfab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d418cdfabd_0_7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d418cdfabd_0_74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d44d8e6250_2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d44d8e6250_22_1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d44d8e6250_22_19:notes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300" cy="566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g2d418cdfabd_0_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"/>
            <a:ext cx="9143357" cy="42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2">
  <p:cSld name="CUSTOM_2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g2d418cdfabd_0_185"/>
          <p:cNvPicPr preferRelativeResize="0"/>
          <p:nvPr/>
        </p:nvPicPr>
        <p:blipFill rotWithShape="1">
          <a:blip r:embed="rId2">
            <a:alphaModFix/>
          </a:blip>
          <a:srcRect b="56474"/>
          <a:stretch/>
        </p:blipFill>
        <p:spPr>
          <a:xfrm>
            <a:off x="0" y="-2"/>
            <a:ext cx="9143352" cy="18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d418cdfabd_0_84"/>
          <p:cNvSpPr/>
          <p:nvPr/>
        </p:nvSpPr>
        <p:spPr>
          <a:xfrm>
            <a:off x="4503593" y="0"/>
            <a:ext cx="4640400" cy="51435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16" name="Google Shape;16;g2d418cdfabd_0_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"/>
            <a:ext cx="9143357" cy="42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obj">
  <p:cSld name="OBJECT">
    <p:bg>
      <p:bgPr>
        <a:solidFill>
          <a:srgbClr val="FBFEC3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"/>
            <a:ext cx="9143357" cy="42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">
  <p:cSld name="OBJECT_1">
    <p:bg>
      <p:bgPr>
        <a:solidFill>
          <a:srgbClr val="EBEBE7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g2d418cdfabd_0_1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"/>
            <a:ext cx="9143357" cy="42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hyperlink" Target="http://drive.google.com/file/d/1REeGqBSs4dKfhwr0VrhKqamXVC-O3dx1/view" TargetMode="External"/><Relationship Id="rId7" Type="http://schemas.openxmlformats.org/officeDocument/2006/relationships/hyperlink" Target="https://www.instagram.com/p/C8DGDplPT7h/?igsh=NjN3NGM4b2Y0aTV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21.jpg"/><Relationship Id="rId9" Type="http://schemas.openxmlformats.org/officeDocument/2006/relationships/hyperlink" Target="https://vm.tiktok.com/ZMhrr4uxq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hyperlink" Target="https://www.linkedin.com/posts/fecomercio_bets-um-desafio-social-e-econ%C3%B4mico-para-activity-7245441689987825664-6FMn?utm_source=share&amp;utm_medium=member_deskto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hyperlink" Target="https://www.instagram.com/p/DARjWnRNnCP/?igsh=MTZla2JhbTZxNGZ1ag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pNVLI1259yyZ_J0-8ZInKZQqVrOh8Tmi/vie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/>
          <p:nvPr/>
        </p:nvSpPr>
        <p:spPr>
          <a:xfrm>
            <a:off x="0" y="3830559"/>
            <a:ext cx="5393400" cy="1312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0" y="0"/>
            <a:ext cx="5393400" cy="38307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768031" y="0"/>
            <a:ext cx="4625400" cy="228000"/>
          </a:xfrm>
          <a:prstGeom prst="rect">
            <a:avLst/>
          </a:prstGeom>
          <a:solidFill>
            <a:srgbClr val="F4FF02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8" name="Google Shape;2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714" y="4321232"/>
            <a:ext cx="1897066" cy="33120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"/>
          <p:cNvSpPr txBox="1"/>
          <p:nvPr/>
        </p:nvSpPr>
        <p:spPr>
          <a:xfrm>
            <a:off x="698714" y="757937"/>
            <a:ext cx="2708700" cy="12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9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DICAS PRÁTICAS </a:t>
            </a:r>
            <a:br>
              <a:rPr lang="pt-BR" sz="19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9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PARA REDES SOCIAIS: INSTAGRAM, LINKEDIN E TIKTOK</a:t>
            </a:r>
            <a:endParaRPr sz="19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Google Shape;30;p1"/>
          <p:cNvSpPr txBox="1"/>
          <p:nvPr/>
        </p:nvSpPr>
        <p:spPr>
          <a:xfrm>
            <a:off x="698714" y="2927984"/>
            <a:ext cx="24072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3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16/ 10 / 2024</a:t>
            </a:r>
            <a:endParaRPr sz="20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1" name="Google Shape;31;p1"/>
          <p:cNvPicPr preferRelativeResize="0"/>
          <p:nvPr/>
        </p:nvPicPr>
        <p:blipFill rotWithShape="1">
          <a:blip r:embed="rId4">
            <a:alphaModFix/>
          </a:blip>
          <a:srcRect l="27125" r="27125" b="6924"/>
          <a:stretch/>
        </p:blipFill>
        <p:spPr>
          <a:xfrm>
            <a:off x="5350825" y="0"/>
            <a:ext cx="379317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d418cdfabd_0_89"/>
          <p:cNvSpPr/>
          <p:nvPr/>
        </p:nvSpPr>
        <p:spPr>
          <a:xfrm>
            <a:off x="444450" y="2181100"/>
            <a:ext cx="2700900" cy="25608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2d418cdfabd_0_89"/>
          <p:cNvSpPr/>
          <p:nvPr/>
        </p:nvSpPr>
        <p:spPr>
          <a:xfrm>
            <a:off x="3221550" y="2181100"/>
            <a:ext cx="2700900" cy="25608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2d418cdfabd_0_89"/>
          <p:cNvSpPr/>
          <p:nvPr/>
        </p:nvSpPr>
        <p:spPr>
          <a:xfrm>
            <a:off x="5998650" y="2181100"/>
            <a:ext cx="2700900" cy="25608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d418cdfabd_0_89"/>
          <p:cNvSpPr txBox="1"/>
          <p:nvPr/>
        </p:nvSpPr>
        <p:spPr>
          <a:xfrm>
            <a:off x="6179100" y="2586825"/>
            <a:ext cx="2340000" cy="1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TIKTOK</a:t>
            </a:r>
            <a:endParaRPr sz="1200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Público-alvo: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principalmente jovens, embora esteja em crescimento entre outras faixas etárias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Principais formatos: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Vídeos curtos: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duração de 15 segundos </a:t>
            </a:r>
            <a:b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3 minutos;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40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Challenges: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desafios virais e trends.</a:t>
            </a:r>
            <a:endParaRPr sz="10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Google Shape;120;g2d418cdfabd_0_89"/>
          <p:cNvSpPr txBox="1"/>
          <p:nvPr/>
        </p:nvSpPr>
        <p:spPr>
          <a:xfrm>
            <a:off x="787425" y="1200400"/>
            <a:ext cx="43668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PRINCIPAIS FORMATOS E ESPECIFICIDADES GERAIS DE CADA REDE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g2d418cdfabd_0_89"/>
          <p:cNvSpPr txBox="1"/>
          <p:nvPr/>
        </p:nvSpPr>
        <p:spPr>
          <a:xfrm>
            <a:off x="624900" y="2586825"/>
            <a:ext cx="2340000" cy="20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200" rIns="43200" bIns="43200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INSTAGRAM</a:t>
            </a:r>
            <a:endParaRPr sz="1200" b="1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Público-alvo: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diversificado 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Principais formatos: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Fotos: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posts de alta qualidade visual;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Vídeos curtos: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pt-BR" sz="1000" i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reels e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vídeos de até 60 segundos;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Stories: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conteúdo temporário que dura 24 horas;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IGTV: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vídeos mais longos, de até 60 minutos.</a:t>
            </a:r>
            <a:endParaRPr sz="1300"/>
          </a:p>
        </p:txBody>
      </p:sp>
      <p:sp>
        <p:nvSpPr>
          <p:cNvPr id="122" name="Google Shape;122;g2d418cdfabd_0_89"/>
          <p:cNvSpPr txBox="1"/>
          <p:nvPr/>
        </p:nvSpPr>
        <p:spPr>
          <a:xfrm>
            <a:off x="3384000" y="2586825"/>
            <a:ext cx="2376000" cy="20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200" rIns="43200" bIns="43200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LINKEDIN</a:t>
            </a:r>
            <a:endParaRPr sz="1200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Público-alvo: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profissionais e empresas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Principais formatos: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Postagens curtas: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atualizações de status, notícias sobre a empresa;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Artigos: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conteúdo longo e aprofundado;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Vídeos: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conteúdo profissional, webinários;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64299" algn="l" rtl="0">
              <a:spcBef>
                <a:spcPts val="600"/>
              </a:spcBef>
              <a:spcAft>
                <a:spcPts val="400"/>
              </a:spcAft>
              <a:buClr>
                <a:schemeClr val="dk1"/>
              </a:buClr>
              <a:buSzPts val="1000"/>
              <a:buChar char="▪"/>
            </a:pPr>
            <a:r>
              <a:rPr lang="pt-BR" sz="1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Slides:</a:t>
            </a:r>
            <a:r>
              <a:rPr lang="pt-BR" sz="1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apresentações e documentos.</a:t>
            </a:r>
            <a:endParaRPr sz="1300"/>
          </a:p>
        </p:txBody>
      </p:sp>
      <p:pic>
        <p:nvPicPr>
          <p:cNvPr id="123" name="Google Shape;123;g2d418cdfabd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5041" y="2259000"/>
            <a:ext cx="228310" cy="263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2d418cdfabd_0_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2901" y="2259002"/>
            <a:ext cx="263349" cy="26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2d418cdfabd_0_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5800" y="2259003"/>
            <a:ext cx="263350" cy="263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d418cdfabd_0_96"/>
          <p:cNvSpPr txBox="1"/>
          <p:nvPr/>
        </p:nvSpPr>
        <p:spPr>
          <a:xfrm>
            <a:off x="787432" y="1200390"/>
            <a:ext cx="1800600" cy="1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COMO A FECOMERCIOSP ESTRUTURA OS CONTEÚDOS DE REDES?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32" name="Google Shape;132;g2d418cdfabd_0_96" title="ssstik.io_@fecomerciosp_1728677781779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9747" y="1085150"/>
            <a:ext cx="2099700" cy="3732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2d418cdfabd_0_96"/>
          <p:cNvSpPr/>
          <p:nvPr/>
        </p:nvSpPr>
        <p:spPr>
          <a:xfrm>
            <a:off x="3279750" y="632475"/>
            <a:ext cx="326100" cy="326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g2d418cdfabd_0_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44332" y="681939"/>
            <a:ext cx="196936" cy="22717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2d418cdfabd_0_96"/>
          <p:cNvSpPr/>
          <p:nvPr/>
        </p:nvSpPr>
        <p:spPr>
          <a:xfrm>
            <a:off x="5949825" y="632475"/>
            <a:ext cx="326100" cy="326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g2d418cdfabd_0_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9295" y="681939"/>
            <a:ext cx="227160" cy="22717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2d418cdfabd_0_96"/>
          <p:cNvSpPr txBox="1"/>
          <p:nvPr/>
        </p:nvSpPr>
        <p:spPr>
          <a:xfrm>
            <a:off x="1099425" y="3298775"/>
            <a:ext cx="12771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300" b="1">
                <a:solidFill>
                  <a:schemeClr val="dk1"/>
                </a:solidFill>
                <a:highlight>
                  <a:srgbClr val="FBFEC3"/>
                </a:highlight>
                <a:latin typeface="Corbel"/>
                <a:ea typeface="Corbel"/>
                <a:cs typeface="Corbel"/>
                <a:sym typeface="Corbel"/>
              </a:rPr>
              <a:t>TEMA: </a:t>
            </a:r>
            <a:r>
              <a:rPr lang="pt-BR" sz="1300">
                <a:solidFill>
                  <a:schemeClr val="dk1"/>
                </a:solidFill>
                <a:highlight>
                  <a:srgbClr val="FBFEC3"/>
                </a:highlight>
                <a:latin typeface="Corbel"/>
                <a:ea typeface="Corbel"/>
                <a:cs typeface="Corbel"/>
                <a:sym typeface="Corbel"/>
              </a:rPr>
              <a:t>DIGITALIZAÇÃO DO ESTADO</a:t>
            </a:r>
            <a:endParaRPr sz="1300">
              <a:highlight>
                <a:srgbClr val="FBFEC3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38" name="Google Shape;138;g2d418cdfabd_0_96"/>
          <p:cNvCxnSpPr/>
          <p:nvPr/>
        </p:nvCxnSpPr>
        <p:spPr>
          <a:xfrm>
            <a:off x="1125850" y="2809538"/>
            <a:ext cx="0" cy="434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9" name="Google Shape;139;g2d418cdfabd_0_96"/>
          <p:cNvSpPr txBox="1"/>
          <p:nvPr/>
        </p:nvSpPr>
        <p:spPr>
          <a:xfrm>
            <a:off x="6324100" y="618525"/>
            <a:ext cx="85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 u="sng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7"/>
              </a:rPr>
              <a:t>VER POST</a:t>
            </a:r>
            <a:endParaRPr b="1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0" name="Google Shape;140;g2d418cdfabd_0_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49825" y="1093525"/>
            <a:ext cx="2406747" cy="373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2d418cdfabd_0_96"/>
          <p:cNvSpPr txBox="1"/>
          <p:nvPr/>
        </p:nvSpPr>
        <p:spPr>
          <a:xfrm>
            <a:off x="3654025" y="618525"/>
            <a:ext cx="85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100" b="1" u="sng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9"/>
              </a:rPr>
              <a:t>VER POST</a:t>
            </a:r>
            <a:endParaRPr b="1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d418cdfabd_0_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00" y="24413"/>
            <a:ext cx="9057202" cy="509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2d418cdfabd_0_211"/>
          <p:cNvSpPr/>
          <p:nvPr/>
        </p:nvSpPr>
        <p:spPr>
          <a:xfrm>
            <a:off x="3279750" y="632475"/>
            <a:ext cx="326100" cy="326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9" name="Google Shape;149;g2d418cdfabd_0_2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9220" y="681939"/>
            <a:ext cx="227160" cy="22717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2d418cdfabd_0_211"/>
          <p:cNvSpPr txBox="1"/>
          <p:nvPr/>
        </p:nvSpPr>
        <p:spPr>
          <a:xfrm>
            <a:off x="3654025" y="618525"/>
            <a:ext cx="85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100" b="1" u="sng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5"/>
              </a:rPr>
              <a:t>VER POST</a:t>
            </a:r>
            <a:endParaRPr b="1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1" name="Google Shape;151;g2d418cdfabd_0_211"/>
          <p:cNvSpPr txBox="1"/>
          <p:nvPr/>
        </p:nvSpPr>
        <p:spPr>
          <a:xfrm>
            <a:off x="787432" y="1200390"/>
            <a:ext cx="1800600" cy="1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COMO A FECOMERCIOSP ESTRUTURA OS CONTEÚDOS DE REDES?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" name="Google Shape;152;g2d418cdfabd_0_211"/>
          <p:cNvSpPr txBox="1"/>
          <p:nvPr/>
        </p:nvSpPr>
        <p:spPr>
          <a:xfrm>
            <a:off x="1099425" y="3298775"/>
            <a:ext cx="11766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300" b="1">
                <a:solidFill>
                  <a:schemeClr val="dk1"/>
                </a:solidFill>
                <a:highlight>
                  <a:srgbClr val="FBFEC3"/>
                </a:highlight>
                <a:latin typeface="Corbel"/>
                <a:ea typeface="Corbel"/>
                <a:cs typeface="Corbel"/>
                <a:sym typeface="Corbel"/>
              </a:rPr>
              <a:t>TEMA: </a:t>
            </a:r>
            <a:br>
              <a:rPr lang="pt-BR" sz="1300" b="1">
                <a:solidFill>
                  <a:schemeClr val="dk1"/>
                </a:solidFill>
                <a:highlight>
                  <a:srgbClr val="FBFEC3"/>
                </a:highlight>
                <a:latin typeface="Corbel"/>
                <a:ea typeface="Corbel"/>
                <a:cs typeface="Corbel"/>
                <a:sym typeface="Corbel"/>
              </a:rPr>
            </a:br>
            <a:r>
              <a:rPr lang="pt-BR" sz="1300">
                <a:solidFill>
                  <a:schemeClr val="dk1"/>
                </a:solidFill>
                <a:highlight>
                  <a:srgbClr val="FBFEC3"/>
                </a:highlight>
                <a:latin typeface="Corbel"/>
                <a:ea typeface="Corbel"/>
                <a:cs typeface="Corbel"/>
                <a:sym typeface="Corbel"/>
              </a:rPr>
              <a:t>"BETS"</a:t>
            </a:r>
            <a:endParaRPr sz="1300">
              <a:highlight>
                <a:srgbClr val="FBFEC3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53" name="Google Shape;153;g2d418cdfabd_0_211"/>
          <p:cNvCxnSpPr/>
          <p:nvPr/>
        </p:nvCxnSpPr>
        <p:spPr>
          <a:xfrm>
            <a:off x="1125850" y="2809538"/>
            <a:ext cx="0" cy="434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54" name="Google Shape;154;g2d418cdfabd_0_211"/>
          <p:cNvSpPr/>
          <p:nvPr/>
        </p:nvSpPr>
        <p:spPr>
          <a:xfrm>
            <a:off x="5949825" y="632475"/>
            <a:ext cx="326100" cy="326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g2d418cdfabd_0_2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9300" y="681950"/>
            <a:ext cx="227150" cy="2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d418cdfabd_0_211"/>
          <p:cNvSpPr txBox="1"/>
          <p:nvPr/>
        </p:nvSpPr>
        <p:spPr>
          <a:xfrm>
            <a:off x="6324100" y="618525"/>
            <a:ext cx="85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100" b="1" u="sng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7"/>
              </a:rPr>
              <a:t>VER POST</a:t>
            </a:r>
            <a:endParaRPr b="1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d418cdfabd_0_145"/>
          <p:cNvSpPr txBox="1"/>
          <p:nvPr/>
        </p:nvSpPr>
        <p:spPr>
          <a:xfrm>
            <a:off x="3283900" y="1748875"/>
            <a:ext cx="1338600" cy="936900"/>
          </a:xfrm>
          <a:prstGeom prst="rect">
            <a:avLst/>
          </a:prstGeom>
          <a:solidFill>
            <a:srgbClr val="F4FF02"/>
          </a:solidFill>
          <a:ln>
            <a:noFill/>
          </a:ln>
        </p:spPr>
        <p:txBody>
          <a:bodyPr spcFirstLastPara="1" wrap="square" lIns="162000" tIns="162000" rIns="162000" bIns="162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MAS,AFINAL, O QUE É O ALGORITMO?</a:t>
            </a:r>
            <a:endParaRPr sz="12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3" name="Google Shape;163;g2d418cdfabd_0_145"/>
          <p:cNvSpPr txBox="1"/>
          <p:nvPr/>
        </p:nvSpPr>
        <p:spPr>
          <a:xfrm>
            <a:off x="787425" y="1200400"/>
            <a:ext cx="19254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7200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É PRECISO PENSAR NO ALGORITMO…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64" name="Google Shape;164;g2d418cdfabd_0_145"/>
          <p:cNvCxnSpPr>
            <a:stCxn id="163" idx="2"/>
            <a:endCxn id="162" idx="1"/>
          </p:cNvCxnSpPr>
          <p:nvPr/>
        </p:nvCxnSpPr>
        <p:spPr>
          <a:xfrm rot="-5400000" flipH="1">
            <a:off x="2339475" y="1272850"/>
            <a:ext cx="355200" cy="153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g2d418cdfabd_0_145"/>
          <p:cNvSpPr txBox="1"/>
          <p:nvPr/>
        </p:nvSpPr>
        <p:spPr>
          <a:xfrm>
            <a:off x="6945275" y="2466875"/>
            <a:ext cx="14112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personalizam </a:t>
            </a:r>
            <a:b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entrega de conteúdo para </a:t>
            </a:r>
            <a:b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cada pessoa</a:t>
            </a:r>
            <a:endParaRPr/>
          </a:p>
        </p:txBody>
      </p:sp>
      <p:sp>
        <p:nvSpPr>
          <p:cNvPr id="166" name="Google Shape;166;g2d418cdfabd_0_145"/>
          <p:cNvSpPr txBox="1"/>
          <p:nvPr/>
        </p:nvSpPr>
        <p:spPr>
          <a:xfrm>
            <a:off x="5258975" y="2466875"/>
            <a:ext cx="13386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4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analisam o comportamento do usuário</a:t>
            </a:r>
            <a:endParaRPr/>
          </a:p>
        </p:txBody>
      </p:sp>
      <p:pic>
        <p:nvPicPr>
          <p:cNvPr id="167" name="Google Shape;167;g2d418cdfabd_0_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0513" y="2121175"/>
            <a:ext cx="295525" cy="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d418cdfabd_0_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3113" y="2124075"/>
            <a:ext cx="295525" cy="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d418cdfabd_0_145"/>
          <p:cNvSpPr txBox="1"/>
          <p:nvPr/>
        </p:nvSpPr>
        <p:spPr>
          <a:xfrm>
            <a:off x="5163250" y="1083200"/>
            <a:ext cx="31932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SÃO REGRAS E FÓRMULAS USADAS PELAS REDES SOCIAIS QUE:</a:t>
            </a:r>
            <a:endParaRPr sz="1500" b="1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d4516c2b6d_3_29"/>
          <p:cNvSpPr txBox="1"/>
          <p:nvPr/>
        </p:nvSpPr>
        <p:spPr>
          <a:xfrm>
            <a:off x="787425" y="1200400"/>
            <a:ext cx="19797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7200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 PARA ATENDER </a:t>
            </a:r>
            <a:b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OS ALGORITMOS, </a:t>
            </a:r>
            <a:b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É NECESSÁRIO TER </a:t>
            </a:r>
            <a:r>
              <a:rPr lang="pt-BR" sz="17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CONSISTÊNCIA</a:t>
            </a: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E </a:t>
            </a:r>
            <a:r>
              <a:rPr lang="pt-BR" sz="17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INTERAÇÃO</a:t>
            </a: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6" name="Google Shape;176;g2d4516c2b6d_3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966" y="3599750"/>
            <a:ext cx="228310" cy="263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2d4516c2b6d_3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8976" y="2400077"/>
            <a:ext cx="263349" cy="26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d4516c2b6d_3_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8975" y="1200391"/>
            <a:ext cx="263350" cy="26334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d4516c2b6d_3_29"/>
          <p:cNvSpPr txBox="1"/>
          <p:nvPr/>
        </p:nvSpPr>
        <p:spPr>
          <a:xfrm>
            <a:off x="5751900" y="3599750"/>
            <a:ext cx="2679600" cy="7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TIKTOK</a:t>
            </a:r>
            <a:endParaRPr sz="1200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4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Algoritmo privilegia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conteúdo autêntico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(leia-se próprio) e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envolvente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0" name="Google Shape;180;g2d4516c2b6d_3_29"/>
          <p:cNvSpPr txBox="1"/>
          <p:nvPr/>
        </p:nvSpPr>
        <p:spPr>
          <a:xfrm>
            <a:off x="5751900" y="1200400"/>
            <a:ext cx="2583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200" rIns="43200" bIns="43200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INSTAGRAM</a:t>
            </a:r>
            <a:endParaRPr sz="1200" b="1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4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Algoritmo favorece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interações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tempo de visualização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1" name="Google Shape;181;g2d4516c2b6d_3_29"/>
          <p:cNvSpPr txBox="1"/>
          <p:nvPr/>
        </p:nvSpPr>
        <p:spPr>
          <a:xfrm>
            <a:off x="5751900" y="2400075"/>
            <a:ext cx="2583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200" rIns="43200" bIns="43200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LINKEDIN</a:t>
            </a:r>
            <a:endParaRPr sz="1200" u="sng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000"/>
              </a:spcBef>
              <a:spcAft>
                <a:spcPts val="4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Algoritmo valoriza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conteúdo de qualidade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 </a:t>
            </a: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interação profissional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1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d418cdfabd_0_151"/>
          <p:cNvSpPr txBox="1"/>
          <p:nvPr/>
        </p:nvSpPr>
        <p:spPr>
          <a:xfrm>
            <a:off x="4680150" y="1200400"/>
            <a:ext cx="34152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" rIns="0" bIns="0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FERRAMENTAS GRATUITAS: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o que as redes oferecem gratuitamente para analisar posts? </a:t>
            </a:r>
            <a:endParaRPr sz="11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MÉTRICAS: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análise de dados como alcance, engajamento e crescimento de seguidores.</a:t>
            </a:r>
            <a:endParaRPr sz="11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8" name="Google Shape;188;g2d418cdfabd_0_151"/>
          <p:cNvSpPr txBox="1"/>
          <p:nvPr/>
        </p:nvSpPr>
        <p:spPr>
          <a:xfrm>
            <a:off x="787424" y="1200400"/>
            <a:ext cx="1990500" cy="9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ANÁLISES, MÉTRICAS E POSTS PATROCINADOS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9" name="Google Shape;189;g2d418cdfabd_0_151"/>
          <p:cNvSpPr txBox="1"/>
          <p:nvPr/>
        </p:nvSpPr>
        <p:spPr>
          <a:xfrm>
            <a:off x="4680150" y="2539600"/>
            <a:ext cx="26352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200" rIns="43200" bIns="43200" anchor="t" anchorCtr="0">
            <a:spAutoFit/>
          </a:bodyPr>
          <a:lstStyle/>
          <a:p>
            <a:pPr marL="154800" lvl="2" indent="-17064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▪"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Ferramentas de análise</a:t>
            </a:r>
            <a:b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100" i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insights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do Instagram, LinkedIn Analytics</a:t>
            </a:r>
            <a:endParaRPr sz="11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54800" lvl="2" indent="-170649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Char char="▪"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Ferramentas pagas</a:t>
            </a:r>
            <a:b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Mlabs e outras</a:t>
            </a:r>
            <a:endParaRPr/>
          </a:p>
        </p:txBody>
      </p:sp>
      <p:cxnSp>
        <p:nvCxnSpPr>
          <p:cNvPr id="190" name="Google Shape;190;g2d418cdfabd_0_151"/>
          <p:cNvCxnSpPr/>
          <p:nvPr/>
        </p:nvCxnSpPr>
        <p:spPr>
          <a:xfrm>
            <a:off x="4620275" y="2310150"/>
            <a:ext cx="374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g2d418cdfabd_0_151"/>
          <p:cNvSpPr txBox="1"/>
          <p:nvPr/>
        </p:nvSpPr>
        <p:spPr>
          <a:xfrm>
            <a:off x="4740025" y="3800875"/>
            <a:ext cx="2783400" cy="523200"/>
          </a:xfrm>
          <a:prstGeom prst="rect">
            <a:avLst/>
          </a:prstGeom>
          <a:solidFill>
            <a:srgbClr val="FBFEC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4000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Ajustes &gt; </a:t>
            </a: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modificar a estratégia com base em métricas e feedbacks</a:t>
            </a:r>
            <a:endParaRPr/>
          </a:p>
        </p:txBody>
      </p:sp>
      <p:pic>
        <p:nvPicPr>
          <p:cNvPr id="192" name="Google Shape;192;g2d418cdfabd_0_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150" y="3760800"/>
            <a:ext cx="514105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d418cdfabd_0_157"/>
          <p:cNvSpPr txBox="1"/>
          <p:nvPr/>
        </p:nvSpPr>
        <p:spPr>
          <a:xfrm>
            <a:off x="2588025" y="3894625"/>
            <a:ext cx="1935000" cy="8619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28800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Apenas 1 publicação trouxe + 17 mil de seguidores para Fecomercio</a:t>
            </a:r>
            <a:endParaRPr sz="11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99" name="Google Shape;199;g2d418cdfabd_0_157"/>
          <p:cNvGrpSpPr/>
          <p:nvPr/>
        </p:nvGrpSpPr>
        <p:grpSpPr>
          <a:xfrm>
            <a:off x="4425438" y="1555000"/>
            <a:ext cx="2033700" cy="3588600"/>
            <a:chOff x="6577650" y="1555000"/>
            <a:chExt cx="2033700" cy="3588600"/>
          </a:xfrm>
        </p:grpSpPr>
        <p:sp>
          <p:nvSpPr>
            <p:cNvPr id="200" name="Google Shape;200;g2d418cdfabd_0_157"/>
            <p:cNvSpPr/>
            <p:nvPr/>
          </p:nvSpPr>
          <p:spPr>
            <a:xfrm>
              <a:off x="6577650" y="1555000"/>
              <a:ext cx="2033700" cy="358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1" name="Google Shape;201;g2d418cdfabd_0_157"/>
            <p:cNvPicPr preferRelativeResize="0"/>
            <p:nvPr/>
          </p:nvPicPr>
          <p:blipFill rotWithShape="1">
            <a:blip r:embed="rId3">
              <a:alphaModFix/>
            </a:blip>
            <a:srcRect l="-2543" t="4633" r="-2553" b="9713"/>
            <a:stretch/>
          </p:blipFill>
          <p:spPr>
            <a:xfrm>
              <a:off x="6577650" y="1555002"/>
              <a:ext cx="2033674" cy="3588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2" name="Google Shape;202;g2d418cdfabd_0_157"/>
          <p:cNvPicPr preferRelativeResize="0"/>
          <p:nvPr/>
        </p:nvPicPr>
        <p:blipFill rotWithShape="1">
          <a:blip r:embed="rId4">
            <a:alphaModFix/>
          </a:blip>
          <a:srcRect l="32352" t="22359" r="42934" b="7876"/>
          <a:stretch/>
        </p:blipFill>
        <p:spPr>
          <a:xfrm>
            <a:off x="6577650" y="1555000"/>
            <a:ext cx="2033700" cy="3588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2d418cdfabd_0_157"/>
          <p:cNvSpPr txBox="1"/>
          <p:nvPr/>
        </p:nvSpPr>
        <p:spPr>
          <a:xfrm>
            <a:off x="787432" y="1200390"/>
            <a:ext cx="18006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COMO IDENTIFICAR OS POSTS PARA PATROCÍNIO?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4" name="Google Shape;204;g2d418cdfabd_0_157"/>
          <p:cNvSpPr txBox="1"/>
          <p:nvPr/>
        </p:nvSpPr>
        <p:spPr>
          <a:xfrm>
            <a:off x="4680150" y="1200400"/>
            <a:ext cx="3676500" cy="1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Média de comentários / Média de alcance / Média de seguidores </a:t>
            </a:r>
            <a:endParaRPr sz="11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05" name="Google Shape;205;g2d418cdfabd_0_157"/>
          <p:cNvPicPr preferRelativeResize="0"/>
          <p:nvPr/>
        </p:nvPicPr>
        <p:blipFill rotWithShape="1">
          <a:blip r:embed="rId5">
            <a:alphaModFix/>
          </a:blip>
          <a:srcRect t="10963" b="25366"/>
          <a:stretch/>
        </p:blipFill>
        <p:spPr>
          <a:xfrm>
            <a:off x="2567175" y="1085150"/>
            <a:ext cx="1739763" cy="239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2d418cdfabd_0_1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38450" y="4470718"/>
            <a:ext cx="788350" cy="78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d418cdfabd_0_169"/>
          <p:cNvSpPr txBox="1"/>
          <p:nvPr/>
        </p:nvSpPr>
        <p:spPr>
          <a:xfrm>
            <a:off x="5163250" y="2088750"/>
            <a:ext cx="3000000" cy="7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Para isso, siga 5 etapas</a:t>
            </a:r>
            <a:endParaRPr sz="11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Defina o post baseado nas métricas:</a:t>
            </a:r>
            <a:endParaRPr sz="11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g2d418cdfabd_0_169"/>
          <p:cNvSpPr txBox="1"/>
          <p:nvPr/>
        </p:nvSpPr>
        <p:spPr>
          <a:xfrm>
            <a:off x="787424" y="1200400"/>
            <a:ext cx="2527275" cy="722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7200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COMO PATROCINAR UM POST NO INSTAGRAM?</a:t>
            </a:r>
            <a:endParaRPr sz="1700" b="1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4" name="Google Shape;214;g2d418cdfabd_0_169"/>
          <p:cNvSpPr txBox="1"/>
          <p:nvPr/>
        </p:nvSpPr>
        <p:spPr>
          <a:xfrm>
            <a:off x="2892525" y="2172150"/>
            <a:ext cx="1746900" cy="936900"/>
          </a:xfrm>
          <a:prstGeom prst="rect">
            <a:avLst/>
          </a:prstGeom>
          <a:solidFill>
            <a:srgbClr val="F4FF02"/>
          </a:solidFill>
          <a:ln>
            <a:noFill/>
          </a:ln>
        </p:spPr>
        <p:txBody>
          <a:bodyPr spcFirstLastPara="1" wrap="square" lIns="162000" tIns="162000" rIns="162000" bIns="162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TENHA UMA META!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DETERMINE O OBJETIVO DO POST</a:t>
            </a:r>
            <a:endParaRPr sz="1200"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215" name="Google Shape;215;g2d418cdfabd_0_169"/>
          <p:cNvCxnSpPr>
            <a:cxnSpLocks/>
            <a:stCxn id="213" idx="2"/>
            <a:endCxn id="214" idx="1"/>
          </p:cNvCxnSpPr>
          <p:nvPr/>
        </p:nvCxnSpPr>
        <p:spPr>
          <a:xfrm rot="16200000" flipH="1">
            <a:off x="2112715" y="1860790"/>
            <a:ext cx="718156" cy="841463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6" name="Google Shape;216;g2d418cdfabd_0_169"/>
          <p:cNvSpPr txBox="1"/>
          <p:nvPr/>
        </p:nvSpPr>
        <p:spPr>
          <a:xfrm>
            <a:off x="5163250" y="1083200"/>
            <a:ext cx="31932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PODE SER AUMENTAR ENGAJAMENTO, </a:t>
            </a:r>
            <a:b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 b="1" u="sng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SEGUIDORES OU TRÁFEGO PARA O SITE.</a:t>
            </a:r>
            <a:endParaRPr sz="1500" b="1" u="sng">
              <a:solidFill>
                <a:schemeClr val="dk1"/>
              </a:solidFill>
            </a:endParaRPr>
          </a:p>
        </p:txBody>
      </p:sp>
      <p:sp>
        <p:nvSpPr>
          <p:cNvPr id="217" name="Google Shape;217;g2d418cdfabd_0_169"/>
          <p:cNvSpPr txBox="1"/>
          <p:nvPr/>
        </p:nvSpPr>
        <p:spPr>
          <a:xfrm>
            <a:off x="5261350" y="2874825"/>
            <a:ext cx="2901900" cy="16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1.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ALCANCE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2.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IMPRESSÕES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3.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COMENTÁRIOS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4.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COMPARTILHAMENTOS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5.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SEGUIDORES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8" name="Google Shape;218;g2d418cdfabd_0_169"/>
          <p:cNvSpPr/>
          <p:nvPr/>
        </p:nvSpPr>
        <p:spPr>
          <a:xfrm>
            <a:off x="5261350" y="3174150"/>
            <a:ext cx="3099930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2d418cdfabd_0_169"/>
          <p:cNvSpPr/>
          <p:nvPr/>
        </p:nvSpPr>
        <p:spPr>
          <a:xfrm>
            <a:off x="5261350" y="3524931"/>
            <a:ext cx="3099930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2d418cdfabd_0_169"/>
          <p:cNvSpPr/>
          <p:nvPr/>
        </p:nvSpPr>
        <p:spPr>
          <a:xfrm>
            <a:off x="5261350" y="3875713"/>
            <a:ext cx="3099930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2d418cdfabd_0_169"/>
          <p:cNvSpPr/>
          <p:nvPr/>
        </p:nvSpPr>
        <p:spPr>
          <a:xfrm>
            <a:off x="5261350" y="4226494"/>
            <a:ext cx="3099930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2d418cdfabd_0_169"/>
          <p:cNvSpPr/>
          <p:nvPr/>
        </p:nvSpPr>
        <p:spPr>
          <a:xfrm>
            <a:off x="5261350" y="4577275"/>
            <a:ext cx="3099930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d418cdfabd_0_163"/>
          <p:cNvSpPr/>
          <p:nvPr/>
        </p:nvSpPr>
        <p:spPr>
          <a:xfrm>
            <a:off x="0" y="2112700"/>
            <a:ext cx="9144000" cy="16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29" name="Google Shape;229;g2d418cdfabd_0_163"/>
          <p:cNvSpPr txBox="1"/>
          <p:nvPr/>
        </p:nvSpPr>
        <p:spPr>
          <a:xfrm>
            <a:off x="787425" y="2731375"/>
            <a:ext cx="1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 PÚBLICO</a:t>
            </a:r>
            <a:endParaRPr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0" name="Google Shape;230;g2d418cdfabd_0_163"/>
          <p:cNvSpPr txBox="1"/>
          <p:nvPr/>
        </p:nvSpPr>
        <p:spPr>
          <a:xfrm>
            <a:off x="2361075" y="2731375"/>
            <a:ext cx="171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SEGMENTAÇÃO</a:t>
            </a:r>
            <a:endParaRPr/>
          </a:p>
        </p:txBody>
      </p:sp>
      <p:sp>
        <p:nvSpPr>
          <p:cNvPr id="231" name="Google Shape;231;g2d418cdfabd_0_163"/>
          <p:cNvSpPr txBox="1"/>
          <p:nvPr/>
        </p:nvSpPr>
        <p:spPr>
          <a:xfrm>
            <a:off x="4603725" y="2731375"/>
            <a:ext cx="1638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PARA QUEM SE QUER MOSTRAR</a:t>
            </a:r>
            <a:endParaRPr/>
          </a:p>
        </p:txBody>
      </p:sp>
      <p:sp>
        <p:nvSpPr>
          <p:cNvPr id="232" name="Google Shape;232;g2d418cdfabd_0_163"/>
          <p:cNvSpPr txBox="1"/>
          <p:nvPr/>
        </p:nvSpPr>
        <p:spPr>
          <a:xfrm>
            <a:off x="6767175" y="2731375"/>
            <a:ext cx="1589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400"/>
              </a:spcAft>
              <a:buNone/>
            </a:pPr>
            <a:r>
              <a:rPr lang="pt-BR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 ORÇAMENTO QUE SE PODE INVESTIR</a:t>
            </a:r>
            <a:endParaRPr/>
          </a:p>
        </p:txBody>
      </p:sp>
      <p:sp>
        <p:nvSpPr>
          <p:cNvPr id="233" name="Google Shape;233;g2d418cdfabd_0_163"/>
          <p:cNvSpPr txBox="1"/>
          <p:nvPr/>
        </p:nvSpPr>
        <p:spPr>
          <a:xfrm>
            <a:off x="787422" y="1200400"/>
            <a:ext cx="25983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EM RESUMO, DEFINA: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34" name="Google Shape;234;g2d418cdfabd_0_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425" y="2435850"/>
            <a:ext cx="295525" cy="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2d418cdfabd_0_1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675" y="2435850"/>
            <a:ext cx="295525" cy="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2d418cdfabd_0_1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8325" y="2435850"/>
            <a:ext cx="295525" cy="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2d418cdfabd_0_1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1275" y="2435850"/>
            <a:ext cx="295525" cy="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d4516c2b6d_3_11"/>
          <p:cNvSpPr/>
          <p:nvPr/>
        </p:nvSpPr>
        <p:spPr>
          <a:xfrm>
            <a:off x="0" y="3624325"/>
            <a:ext cx="9144000" cy="15192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cxnSp>
        <p:nvCxnSpPr>
          <p:cNvPr id="244" name="Google Shape;244;g2d4516c2b6d_3_11"/>
          <p:cNvCxnSpPr>
            <a:stCxn id="245" idx="3"/>
            <a:endCxn id="246" idx="1"/>
          </p:cNvCxnSpPr>
          <p:nvPr/>
        </p:nvCxnSpPr>
        <p:spPr>
          <a:xfrm>
            <a:off x="3232550" y="2212900"/>
            <a:ext cx="2679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7" name="Google Shape;247;g2d4516c2b6d_3_11"/>
          <p:cNvSpPr txBox="1"/>
          <p:nvPr/>
        </p:nvSpPr>
        <p:spPr>
          <a:xfrm>
            <a:off x="787425" y="1200400"/>
            <a:ext cx="21051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7200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SOBRE AS METAS: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5" name="Google Shape;245;g2d4516c2b6d_3_11"/>
          <p:cNvSpPr txBox="1"/>
          <p:nvPr/>
        </p:nvSpPr>
        <p:spPr>
          <a:xfrm>
            <a:off x="1475750" y="1886200"/>
            <a:ext cx="1756800" cy="653400"/>
          </a:xfrm>
          <a:prstGeom prst="rect">
            <a:avLst/>
          </a:prstGeom>
          <a:solidFill>
            <a:srgbClr val="FBFEC3"/>
          </a:solidFill>
          <a:ln>
            <a:noFill/>
          </a:ln>
        </p:spPr>
        <p:txBody>
          <a:bodyPr spcFirstLastPara="1" wrap="square" lIns="72000" tIns="72000" rIns="72000" bIns="7200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rgbClr val="222222"/>
                </a:solidFill>
                <a:latin typeface="Corbel"/>
                <a:ea typeface="Corbel"/>
                <a:cs typeface="Corbel"/>
                <a:sym typeface="Corbel"/>
              </a:rPr>
              <a:t>DEFINA UM OBJETIVO MENSAL E PARA O SEU TRI/ANO</a:t>
            </a:r>
            <a:endParaRPr sz="1100" b="1">
              <a:solidFill>
                <a:srgbClr val="22222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8" name="Google Shape;248;g2d4516c2b6d_3_11"/>
          <p:cNvPicPr preferRelativeResize="0"/>
          <p:nvPr/>
        </p:nvPicPr>
        <p:blipFill rotWithShape="1">
          <a:blip r:embed="rId3">
            <a:alphaModFix/>
          </a:blip>
          <a:srcRect l="2277" r="794" b="2912"/>
          <a:stretch/>
        </p:blipFill>
        <p:spPr>
          <a:xfrm>
            <a:off x="846400" y="2952400"/>
            <a:ext cx="7510175" cy="17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2d4516c2b6d_3_11"/>
          <p:cNvSpPr txBox="1"/>
          <p:nvPr/>
        </p:nvSpPr>
        <p:spPr>
          <a:xfrm>
            <a:off x="3837600" y="1970800"/>
            <a:ext cx="1468800" cy="484200"/>
          </a:xfrm>
          <a:prstGeom prst="rect">
            <a:avLst/>
          </a:prstGeom>
          <a:solidFill>
            <a:srgbClr val="FBFEC3"/>
          </a:solidFill>
          <a:ln>
            <a:noFill/>
          </a:ln>
        </p:spPr>
        <p:txBody>
          <a:bodyPr spcFirstLastPara="1" wrap="square" lIns="72000" tIns="72000" rIns="72000" bIns="7200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rgbClr val="222222"/>
                </a:solidFill>
                <a:latin typeface="Corbel"/>
                <a:ea typeface="Corbel"/>
                <a:cs typeface="Corbel"/>
                <a:sym typeface="Corbel"/>
              </a:rPr>
              <a:t>ACOMPANHE OS RESULTADOS</a:t>
            </a:r>
            <a:endParaRPr sz="1100" b="1">
              <a:solidFill>
                <a:srgbClr val="22222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6" name="Google Shape;246;g2d4516c2b6d_3_11"/>
          <p:cNvSpPr txBox="1"/>
          <p:nvPr/>
        </p:nvSpPr>
        <p:spPr>
          <a:xfrm>
            <a:off x="5911450" y="1886200"/>
            <a:ext cx="1543500" cy="653400"/>
          </a:xfrm>
          <a:prstGeom prst="rect">
            <a:avLst/>
          </a:prstGeom>
          <a:solidFill>
            <a:srgbClr val="FBFEC3"/>
          </a:solidFill>
          <a:ln>
            <a:noFill/>
          </a:ln>
        </p:spPr>
        <p:txBody>
          <a:bodyPr spcFirstLastPara="1" wrap="square" lIns="72000" tIns="72000" rIns="72000" bIns="7200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rgbClr val="222222"/>
                </a:solidFill>
                <a:latin typeface="Corbel"/>
                <a:ea typeface="Corbel"/>
                <a:cs typeface="Corbel"/>
                <a:sym typeface="Corbel"/>
              </a:rPr>
              <a:t>ENTENDA SE </a:t>
            </a:r>
            <a:br>
              <a:rPr lang="pt-BR" sz="1100" b="1">
                <a:solidFill>
                  <a:srgbClr val="222222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100" b="1">
                <a:solidFill>
                  <a:srgbClr val="222222"/>
                </a:solidFill>
                <a:latin typeface="Corbel"/>
                <a:ea typeface="Corbel"/>
                <a:cs typeface="Corbel"/>
                <a:sym typeface="Corbel"/>
              </a:rPr>
              <a:t>SUA ESTRATÉGIA FUNCIONA!</a:t>
            </a:r>
            <a:endParaRPr sz="1100" b="1">
              <a:solidFill>
                <a:srgbClr val="22222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"/>
          <p:cNvSpPr txBox="1"/>
          <p:nvPr/>
        </p:nvSpPr>
        <p:spPr>
          <a:xfrm>
            <a:off x="763157" y="1200390"/>
            <a:ext cx="3938400" cy="18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5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POR QUE É IMPORTANTE TER UMA ESTRATÉGIA DE CONTEÚDO PARA AS REDES SOCIAIS?</a:t>
            </a:r>
            <a:endParaRPr sz="25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5480278" y="1200390"/>
            <a:ext cx="2853900" cy="23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244800" lvl="0" indent="-22634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5FFF"/>
              </a:buClr>
              <a:buSzPts val="900"/>
              <a:buFont typeface="Corbel"/>
              <a:buChar char="●"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FORTALECIMENTO DA IDENTIDADE INSTITUCIONAL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44800" lvl="0" indent="-226349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1E5FFF"/>
              </a:buClr>
              <a:buSzPts val="900"/>
              <a:buFont typeface="Corbel"/>
              <a:buChar char="●"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DIVULGAÇÃO DE POSICIONAMENTO </a:t>
            </a:r>
            <a:b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 INFLUÊNCIA 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44800" lvl="0" indent="-226349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1E5FFF"/>
              </a:buClr>
              <a:buSzPts val="900"/>
              <a:buFont typeface="Corbel"/>
              <a:buChar char="●"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RELACIONAMENTO E ENGAJAMENTO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44800" lvl="0" indent="-226349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1E5FFF"/>
              </a:buClr>
              <a:buSzPts val="900"/>
              <a:buFont typeface="Corbel"/>
              <a:buChar char="●"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CONSTRUÇÃO DE COMUNIDADE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44800" lvl="0" indent="-226349" algn="l" rtl="0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Clr>
                <a:srgbClr val="1E5FFF"/>
              </a:buClr>
              <a:buSzPts val="900"/>
              <a:buFont typeface="Corbel"/>
              <a:buChar char="●"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AUMENTO DO ALCANCE DOS TEMAS DEFENDIDOS PELA INSTITUIÇÃO  </a:t>
            </a:r>
            <a:endParaRPr sz="1200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d418cdfabd_0_106"/>
          <p:cNvSpPr/>
          <p:nvPr/>
        </p:nvSpPr>
        <p:spPr>
          <a:xfrm>
            <a:off x="0" y="3830559"/>
            <a:ext cx="5393400" cy="1312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1" name="Google Shape;261;g2d418cdfabd_0_106"/>
          <p:cNvSpPr/>
          <p:nvPr/>
        </p:nvSpPr>
        <p:spPr>
          <a:xfrm>
            <a:off x="0" y="0"/>
            <a:ext cx="5393400" cy="3830700"/>
          </a:xfrm>
          <a:prstGeom prst="rect">
            <a:avLst/>
          </a:prstGeom>
          <a:solidFill>
            <a:srgbClr val="F7FF6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g2d418cdfabd_0_106"/>
          <p:cNvSpPr/>
          <p:nvPr/>
        </p:nvSpPr>
        <p:spPr>
          <a:xfrm>
            <a:off x="768031" y="0"/>
            <a:ext cx="4625400" cy="22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63" name="Google Shape;263;g2d418cdfabd_0_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714" y="4321232"/>
            <a:ext cx="1897066" cy="33120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2d418cdfabd_0_106"/>
          <p:cNvSpPr txBox="1"/>
          <p:nvPr/>
        </p:nvSpPr>
        <p:spPr>
          <a:xfrm>
            <a:off x="698714" y="2569885"/>
            <a:ext cx="24072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MUITO OBRIGADO</a:t>
            </a:r>
            <a:endParaRPr sz="17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265" name="Google Shape;265;g2d418cdfabd_0_106"/>
          <p:cNvCxnSpPr/>
          <p:nvPr/>
        </p:nvCxnSpPr>
        <p:spPr>
          <a:xfrm>
            <a:off x="768031" y="2973248"/>
            <a:ext cx="46326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6" name="Google Shape;266;g2d418cdfabd_0_106"/>
          <p:cNvPicPr preferRelativeResize="0"/>
          <p:nvPr/>
        </p:nvPicPr>
        <p:blipFill rotWithShape="1">
          <a:blip r:embed="rId4">
            <a:alphaModFix/>
          </a:blip>
          <a:srcRect l="27125" r="27125" b="6924"/>
          <a:stretch/>
        </p:blipFill>
        <p:spPr>
          <a:xfrm>
            <a:off x="5350825" y="0"/>
            <a:ext cx="379317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d418cdfabd_0_41"/>
          <p:cNvSpPr/>
          <p:nvPr/>
        </p:nvSpPr>
        <p:spPr>
          <a:xfrm>
            <a:off x="0" y="1714500"/>
            <a:ext cx="9144000" cy="23874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44" name="Google Shape;44;g2d418cdfabd_0_41"/>
          <p:cNvSpPr txBox="1"/>
          <p:nvPr/>
        </p:nvSpPr>
        <p:spPr>
          <a:xfrm>
            <a:off x="787432" y="2348090"/>
            <a:ext cx="2292300" cy="15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NÚMERO DE USUÁRIOS</a:t>
            </a:r>
            <a:endParaRPr sz="1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No mundo, </a:t>
            </a: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mais de 4,7 bilhões de pessoas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utilizam redes sociais. 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No Brasil, são mais de 165 milhões de usuários de redes sociais, o que representa </a:t>
            </a: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cerca de 77% da população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" name="Google Shape;45;g2d418cdfabd_0_41"/>
          <p:cNvSpPr txBox="1"/>
          <p:nvPr/>
        </p:nvSpPr>
        <p:spPr>
          <a:xfrm>
            <a:off x="787432" y="1200390"/>
            <a:ext cx="27663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UM POUCO DE DADOS…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6" name="Google Shape;46;g2d418cdfabd_0_41"/>
          <p:cNvSpPr txBox="1"/>
          <p:nvPr/>
        </p:nvSpPr>
        <p:spPr>
          <a:xfrm>
            <a:off x="3450134" y="2348090"/>
            <a:ext cx="2292300" cy="10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TEMPO DE USO</a:t>
            </a:r>
            <a:endParaRPr sz="1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Os brasileiros passam, em média, </a:t>
            </a: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quase 4 horas por dia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nas redes sociais. É um dos maiores tempos de uso diário do mundo.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" name="Google Shape;47;g2d418cdfabd_0_41"/>
          <p:cNvSpPr txBox="1"/>
          <p:nvPr/>
        </p:nvSpPr>
        <p:spPr>
          <a:xfrm>
            <a:off x="6112836" y="2348090"/>
            <a:ext cx="2292300" cy="15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PLATAFORMAS POPULARES</a:t>
            </a:r>
            <a:endParaRPr sz="1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 Instagram, o TikTok e o WhatsApp estão entre as plataformas mais usadas no País.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Em 2023, o </a:t>
            </a:r>
            <a:r>
              <a:rPr lang="pt-BR" sz="1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Instagram foi a rede social mais utilizada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por 78,6% dos usuários de internet no Brasil.</a:t>
            </a:r>
            <a:endParaRPr sz="1200"/>
          </a:p>
        </p:txBody>
      </p:sp>
      <p:pic>
        <p:nvPicPr>
          <p:cNvPr id="48" name="Google Shape;48;g2d418cdfabd_0_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432" y="1957996"/>
            <a:ext cx="271789" cy="27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g2d418cdfabd_0_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0134" y="1957996"/>
            <a:ext cx="271789" cy="27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g2d418cdfabd_0_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2836" y="1957996"/>
            <a:ext cx="271789" cy="271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418cdfabd_0_47"/>
          <p:cNvSpPr txBox="1"/>
          <p:nvPr/>
        </p:nvSpPr>
        <p:spPr>
          <a:xfrm>
            <a:off x="787432" y="1200390"/>
            <a:ext cx="19308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QUAL É A CARA DA SUA REDE SOCIAL?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57" name="Google Shape;57;g2d418cdfabd_0_47"/>
          <p:cNvPicPr preferRelativeResize="0"/>
          <p:nvPr/>
        </p:nvPicPr>
        <p:blipFill rotWithShape="1">
          <a:blip r:embed="rId3">
            <a:alphaModFix/>
          </a:blip>
          <a:srcRect b="1185"/>
          <a:stretch/>
        </p:blipFill>
        <p:spPr>
          <a:xfrm>
            <a:off x="5642900" y="0"/>
            <a:ext cx="31184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2d418cdfabd_0_47"/>
          <p:cNvPicPr preferRelativeResize="0"/>
          <p:nvPr/>
        </p:nvPicPr>
        <p:blipFill rotWithShape="1">
          <a:blip r:embed="rId4">
            <a:alphaModFix/>
          </a:blip>
          <a:srcRect l="31438" t="13257" r="28930" b="37220"/>
          <a:stretch/>
        </p:blipFill>
        <p:spPr>
          <a:xfrm>
            <a:off x="2642025" y="946451"/>
            <a:ext cx="3358500" cy="4197050"/>
          </a:xfrm>
          <a:prstGeom prst="rect">
            <a:avLst/>
          </a:prstGeom>
          <a:noFill/>
          <a:ln>
            <a:noFill/>
          </a:ln>
          <a:effectLst>
            <a:outerShdw blurRad="57150" dist="19050" dir="384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9" name="Google Shape;59;g2d418cdfabd_0_47"/>
          <p:cNvSpPr/>
          <p:nvPr/>
        </p:nvSpPr>
        <p:spPr>
          <a:xfrm>
            <a:off x="787425" y="2021425"/>
            <a:ext cx="326100" cy="326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g2d418cdfabd_0_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6895" y="2070889"/>
            <a:ext cx="227160" cy="227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d418cdfabd_0_61"/>
          <p:cNvSpPr/>
          <p:nvPr/>
        </p:nvSpPr>
        <p:spPr>
          <a:xfrm>
            <a:off x="0" y="3624325"/>
            <a:ext cx="9144000" cy="15192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67" name="Google Shape;67;g2d418cdfabd_0_61"/>
          <p:cNvPicPr preferRelativeResize="0"/>
          <p:nvPr/>
        </p:nvPicPr>
        <p:blipFill rotWithShape="1">
          <a:blip r:embed="rId3">
            <a:alphaModFix/>
          </a:blip>
          <a:srcRect t="9070" b="9070"/>
          <a:stretch/>
        </p:blipFill>
        <p:spPr>
          <a:xfrm>
            <a:off x="1149975" y="412350"/>
            <a:ext cx="6844049" cy="4503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g2d418cdfabd_0_61"/>
          <p:cNvGrpSpPr/>
          <p:nvPr/>
        </p:nvGrpSpPr>
        <p:grpSpPr>
          <a:xfrm>
            <a:off x="787425" y="2021425"/>
            <a:ext cx="326100" cy="326100"/>
            <a:chOff x="823875" y="784375"/>
            <a:chExt cx="326100" cy="326100"/>
          </a:xfrm>
        </p:grpSpPr>
        <p:sp>
          <p:nvSpPr>
            <p:cNvPr id="69" name="Google Shape;69;g2d418cdfabd_0_61"/>
            <p:cNvSpPr/>
            <p:nvPr/>
          </p:nvSpPr>
          <p:spPr>
            <a:xfrm>
              <a:off x="823875" y="784375"/>
              <a:ext cx="326100" cy="3261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0" name="Google Shape;70;g2d418cdfabd_0_6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73350" y="833850"/>
              <a:ext cx="227150" cy="2271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g2d44d8e6250_22_4"/>
          <p:cNvGrpSpPr/>
          <p:nvPr/>
        </p:nvGrpSpPr>
        <p:grpSpPr>
          <a:xfrm>
            <a:off x="787425" y="2021425"/>
            <a:ext cx="326100" cy="326100"/>
            <a:chOff x="823875" y="784375"/>
            <a:chExt cx="326100" cy="326100"/>
          </a:xfrm>
        </p:grpSpPr>
        <p:sp>
          <p:nvSpPr>
            <p:cNvPr id="77" name="Google Shape;77;g2d44d8e6250_22_4"/>
            <p:cNvSpPr/>
            <p:nvPr/>
          </p:nvSpPr>
          <p:spPr>
            <a:xfrm>
              <a:off x="823875" y="784375"/>
              <a:ext cx="326100" cy="3261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8" name="Google Shape;78;g2d44d8e6250_22_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88457" y="833839"/>
              <a:ext cx="196936" cy="22717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" name="Google Shape;79;g2d44d8e6250_22_4"/>
          <p:cNvPicPr preferRelativeResize="0"/>
          <p:nvPr/>
        </p:nvPicPr>
        <p:blipFill rotWithShape="1">
          <a:blip r:embed="rId4">
            <a:alphaModFix/>
          </a:blip>
          <a:srcRect t="15609" b="2790"/>
          <a:stretch/>
        </p:blipFill>
        <p:spPr>
          <a:xfrm>
            <a:off x="5642900" y="0"/>
            <a:ext cx="291161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2d44d8e6250_22_4"/>
          <p:cNvPicPr preferRelativeResize="0"/>
          <p:nvPr/>
        </p:nvPicPr>
        <p:blipFill rotWithShape="1">
          <a:blip r:embed="rId5">
            <a:alphaModFix/>
          </a:blip>
          <a:srcRect r="10" b="37221"/>
          <a:stretch/>
        </p:blipFill>
        <p:spPr>
          <a:xfrm>
            <a:off x="-22275" y="-177100"/>
            <a:ext cx="8474675" cy="5320600"/>
          </a:xfrm>
          <a:prstGeom prst="rect">
            <a:avLst/>
          </a:prstGeom>
          <a:noFill/>
          <a:ln>
            <a:noFill/>
          </a:ln>
          <a:effectLst>
            <a:outerShdw blurRad="57150" dist="19050" dir="384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d418cdfabd_0_54"/>
          <p:cNvSpPr txBox="1"/>
          <p:nvPr/>
        </p:nvSpPr>
        <p:spPr>
          <a:xfrm>
            <a:off x="787425" y="1200400"/>
            <a:ext cx="17463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CRONOGRAMA DE POSTAGEM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7" name="Google Shape;87;g2d418cdfabd_0_54"/>
          <p:cNvSpPr txBox="1"/>
          <p:nvPr/>
        </p:nvSpPr>
        <p:spPr>
          <a:xfrm>
            <a:off x="787425" y="2361475"/>
            <a:ext cx="29019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1575" rIns="41575" bIns="415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1.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ORGANIZAÇÃO E CONSISTÊNCIA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2.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EFICIÊNCIA E APROVEITAMENTO </a:t>
            </a:r>
            <a:b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DE OPORTUNIDADES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16000" lvl="0" indent="-216000" algn="l" rtl="0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pt-BR" sz="1200" b="1">
                <a:solidFill>
                  <a:srgbClr val="1E5FFF"/>
                </a:solidFill>
                <a:latin typeface="Corbel"/>
                <a:ea typeface="Corbel"/>
                <a:cs typeface="Corbel"/>
                <a:sym typeface="Corbel"/>
              </a:rPr>
              <a:t>3.</a:t>
            </a: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MAIS CHANCES DE AUMENTAR </a:t>
            </a:r>
            <a:b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pt-BR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 ALCANCE E O ENGAJAMENTO</a:t>
            </a: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8" name="Google Shape;88;g2d418cdfabd_0_54"/>
          <p:cNvSpPr/>
          <p:nvPr/>
        </p:nvSpPr>
        <p:spPr>
          <a:xfrm>
            <a:off x="787425" y="2670675"/>
            <a:ext cx="2681021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d418cdfabd_0_54"/>
          <p:cNvSpPr/>
          <p:nvPr/>
        </p:nvSpPr>
        <p:spPr>
          <a:xfrm>
            <a:off x="787425" y="3235201"/>
            <a:ext cx="2681021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d418cdfabd_0_54"/>
          <p:cNvSpPr/>
          <p:nvPr/>
        </p:nvSpPr>
        <p:spPr>
          <a:xfrm>
            <a:off x="787425" y="3761875"/>
            <a:ext cx="2681021" cy="0"/>
          </a:xfrm>
          <a:custGeom>
            <a:avLst/>
            <a:gdLst/>
            <a:ahLst/>
            <a:cxnLst/>
            <a:rect l="l" t="t" r="r" b="b"/>
            <a:pathLst>
              <a:path w="8378190" h="120000" extrusionOk="0">
                <a:moveTo>
                  <a:pt x="0" y="0"/>
                </a:moveTo>
                <a:lnTo>
                  <a:pt x="8377661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2d418cdfabd_0_54"/>
          <p:cNvGrpSpPr/>
          <p:nvPr/>
        </p:nvGrpSpPr>
        <p:grpSpPr>
          <a:xfrm>
            <a:off x="3906825" y="1227937"/>
            <a:ext cx="5237176" cy="2687625"/>
            <a:chOff x="3906825" y="1085150"/>
            <a:chExt cx="5237176" cy="2687625"/>
          </a:xfrm>
        </p:grpSpPr>
        <p:pic>
          <p:nvPicPr>
            <p:cNvPr id="92" name="Google Shape;92;g2d418cdfabd_0_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06825" y="1085150"/>
              <a:ext cx="5237176" cy="2687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g2d418cdfabd_0_54"/>
            <p:cNvSpPr/>
            <p:nvPr/>
          </p:nvSpPr>
          <p:spPr>
            <a:xfrm>
              <a:off x="8857175" y="1115450"/>
              <a:ext cx="243000" cy="243000"/>
            </a:xfrm>
            <a:prstGeom prst="ellipse">
              <a:avLst/>
            </a:prstGeom>
            <a:solidFill>
              <a:srgbClr val="FAFB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d418cdfabd_0_74"/>
          <p:cNvSpPr txBox="1"/>
          <p:nvPr/>
        </p:nvSpPr>
        <p:spPr>
          <a:xfrm>
            <a:off x="787432" y="1200390"/>
            <a:ext cx="18006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 CONTEÚDO IMPORTA, MAS O FORMATO AJUDA (E MUITO!)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0" name="Google Shape;100;g2d418cdfabd_0_74" title="ssstik.io_@fecomerciosp_1728677424117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1026" y="602575"/>
            <a:ext cx="2307000" cy="410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d44d8e6250_22_19"/>
          <p:cNvSpPr/>
          <p:nvPr/>
        </p:nvSpPr>
        <p:spPr>
          <a:xfrm>
            <a:off x="0" y="2018325"/>
            <a:ext cx="9144000" cy="2229900"/>
          </a:xfrm>
          <a:prstGeom prst="rect">
            <a:avLst/>
          </a:prstGeom>
          <a:solidFill>
            <a:srgbClr val="EBEBE7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07" name="Google Shape;107;g2d44d8e6250_22_19"/>
          <p:cNvSpPr txBox="1"/>
          <p:nvPr/>
        </p:nvSpPr>
        <p:spPr>
          <a:xfrm>
            <a:off x="787432" y="1200390"/>
            <a:ext cx="18006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775" rIns="0" bIns="0" anchor="t" anchorCtr="0">
            <a:spAutoFit/>
          </a:bodyPr>
          <a:lstStyle/>
          <a:p>
            <a:pPr marL="0" marR="0" lvl="0" indent="0" algn="l" rtl="0">
              <a:lnSpc>
                <a:spcPct val="122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BONS EXEMPLOS</a:t>
            </a:r>
            <a:endParaRPr sz="1700" b="1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8" name="Google Shape;108;g2d44d8e6250_22_19"/>
          <p:cNvPicPr preferRelativeResize="0"/>
          <p:nvPr/>
        </p:nvPicPr>
        <p:blipFill rotWithShape="1">
          <a:blip r:embed="rId3">
            <a:alphaModFix/>
          </a:blip>
          <a:srcRect t="11063" b="23628"/>
          <a:stretch/>
        </p:blipFill>
        <p:spPr>
          <a:xfrm>
            <a:off x="872850" y="1723700"/>
            <a:ext cx="2226950" cy="3148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2d44d8e6250_22_19"/>
          <p:cNvPicPr preferRelativeResize="0"/>
          <p:nvPr/>
        </p:nvPicPr>
        <p:blipFill rotWithShape="1">
          <a:blip r:embed="rId4">
            <a:alphaModFix/>
          </a:blip>
          <a:srcRect t="11055" b="19586"/>
          <a:stretch/>
        </p:blipFill>
        <p:spPr>
          <a:xfrm>
            <a:off x="6044200" y="1723700"/>
            <a:ext cx="2226950" cy="334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d44d8e6250_22_19"/>
          <p:cNvPicPr preferRelativeResize="0"/>
          <p:nvPr/>
        </p:nvPicPr>
        <p:blipFill rotWithShape="1">
          <a:blip r:embed="rId5">
            <a:alphaModFix/>
          </a:blip>
          <a:srcRect t="11055" b="19586"/>
          <a:stretch/>
        </p:blipFill>
        <p:spPr>
          <a:xfrm>
            <a:off x="3458525" y="1723700"/>
            <a:ext cx="2226950" cy="334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Microsoft Office PowerPoint</Application>
  <PresentationFormat>Apresentação na tela (16:9)</PresentationFormat>
  <Paragraphs>110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3" baseType="lpstr">
      <vt:lpstr>Corbel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Windows 10</cp:lastModifiedBy>
  <cp:revision>1</cp:revision>
  <dcterms:created xsi:type="dcterms:W3CDTF">2024-10-04T15:16:36Z</dcterms:created>
  <dcterms:modified xsi:type="dcterms:W3CDTF">2024-10-22T17:11:39Z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2024-10-04T00:00:00Z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2024-10-04T00:00:00Z</vt:filetime>
  </property>
  <property fmtid="{D5CDD505-2E9C-101B-9397-08002B2CF9AE}" pid="5" name="Producer">
    <vt:lpwstr>Adobe PDF Library 17.0</vt:lpwstr>
  </property>
</Properties>
</file>